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84" r:id="rId2"/>
    <p:sldId id="261" r:id="rId3"/>
    <p:sldId id="286" r:id="rId4"/>
    <p:sldId id="290" r:id="rId5"/>
    <p:sldId id="294" r:id="rId6"/>
    <p:sldId id="295" r:id="rId7"/>
    <p:sldId id="293" r:id="rId8"/>
    <p:sldId id="297" r:id="rId9"/>
    <p:sldId id="298" r:id="rId10"/>
    <p:sldId id="299" r:id="rId11"/>
    <p:sldId id="300" r:id="rId12"/>
    <p:sldId id="292" r:id="rId13"/>
    <p:sldId id="301" r:id="rId14"/>
    <p:sldId id="302" r:id="rId15"/>
    <p:sldId id="268" r:id="rId16"/>
    <p:sldId id="309" r:id="rId17"/>
    <p:sldId id="303" r:id="rId18"/>
    <p:sldId id="305" r:id="rId19"/>
    <p:sldId id="306" r:id="rId20"/>
    <p:sldId id="307" r:id="rId21"/>
    <p:sldId id="304" r:id="rId22"/>
    <p:sldId id="308" r:id="rId23"/>
    <p:sldId id="296" r:id="rId24"/>
    <p:sldId id="285" r:id="rId25"/>
    <p:sldId id="311" r:id="rId26"/>
  </p:sldIdLst>
  <p:sldSz cx="9144000" cy="5143500" type="screen16x9"/>
  <p:notesSz cx="6858000" cy="9144000"/>
  <p:embeddedFontLst>
    <p:embeddedFont>
      <p:font typeface="Encode Sans" panose="020B0604020202020204" charset="0"/>
      <p:regular r:id="rId28"/>
      <p:bold r:id="rId29"/>
    </p:embeddedFont>
    <p:embeddedFont>
      <p:font typeface="Encode Sans ExtraLight" panose="020B0604020202020204" charset="0"/>
      <p:regular r:id="rId30"/>
      <p:bold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C2237DF-BC69-41C1-A727-6C4B1373EDD1}">
  <a:tblStyle styleId="{BC2237DF-BC69-41C1-A727-6C4B1373EDD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97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4726692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281657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91374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087384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2610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BA3B2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3493950"/>
            <a:ext cx="9144000" cy="1649400"/>
          </a:xfrm>
          <a:prstGeom prst="rect">
            <a:avLst/>
          </a:prstGeom>
          <a:solidFill>
            <a:srgbClr val="2727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11" name="Shape 11"/>
          <p:cNvSpPr/>
          <p:nvPr/>
        </p:nvSpPr>
        <p:spPr>
          <a:xfrm>
            <a:off x="3747300" y="3493900"/>
            <a:ext cx="1649400" cy="1649400"/>
          </a:xfrm>
          <a:prstGeom prst="rect">
            <a:avLst/>
          </a:prstGeom>
          <a:solidFill>
            <a:srgbClr val="4F4F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984050" y="0"/>
            <a:ext cx="7175700" cy="3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Shape 27"/>
          <p:cNvGrpSpPr/>
          <p:nvPr/>
        </p:nvGrpSpPr>
        <p:grpSpPr>
          <a:xfrm>
            <a:off x="-11050" y="887200"/>
            <a:ext cx="9155050" cy="4256100"/>
            <a:chOff x="-11050" y="887200"/>
            <a:chExt cx="9155050" cy="4256100"/>
          </a:xfrm>
        </p:grpSpPr>
        <p:cxnSp>
          <p:nvCxnSpPr>
            <p:cNvPr id="28" name="Shape 28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rgbClr val="BA3B21"/>
              </a:solidFill>
              <a:prstDash val="solid"/>
              <a:round/>
              <a:headEnd type="none" w="lg" len="lg"/>
              <a:tailEnd type="diamond" w="lg" len="lg"/>
            </a:ln>
          </p:spPr>
        </p:cxnSp>
        <p:sp>
          <p:nvSpPr>
            <p:cNvPr id="29" name="Shape 29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rgbClr val="BA3B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30" name="Shape 30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rgbClr val="F55C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cxnSp>
          <p:nvCxnSpPr>
            <p:cNvPr id="31" name="Shape 31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rgbClr val="F55C21"/>
              </a:solidFill>
              <a:prstDash val="solid"/>
              <a:round/>
              <a:headEnd type="none" w="lg" len="lg"/>
              <a:tailEnd type="none" w="lg" len="lg"/>
            </a:ln>
          </p:spPr>
        </p:cxnSp>
      </p:grpSp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7497000" cy="2946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Shape 66"/>
          <p:cNvGrpSpPr/>
          <p:nvPr/>
        </p:nvGrpSpPr>
        <p:grpSpPr>
          <a:xfrm>
            <a:off x="-11050" y="887200"/>
            <a:ext cx="9155050" cy="4256100"/>
            <a:chOff x="-11050" y="887200"/>
            <a:chExt cx="9155050" cy="4256100"/>
          </a:xfrm>
        </p:grpSpPr>
        <p:cxnSp>
          <p:nvCxnSpPr>
            <p:cNvPr id="67" name="Shape 67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rgbClr val="BA3B21"/>
              </a:solidFill>
              <a:prstDash val="solid"/>
              <a:round/>
              <a:headEnd type="none" w="lg" len="lg"/>
              <a:tailEnd type="diamond" w="lg" len="lg"/>
            </a:ln>
          </p:spPr>
        </p:cxnSp>
        <p:sp>
          <p:nvSpPr>
            <p:cNvPr id="68" name="Shape 68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rgbClr val="BA3B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69" name="Shape 69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rgbClr val="F55C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cxnSp>
          <p:nvCxnSpPr>
            <p:cNvPr id="70" name="Shape 70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rgbClr val="F55C21"/>
              </a:solidFill>
              <a:prstDash val="solid"/>
              <a:round/>
              <a:headEnd type="none" w="lg" len="lg"/>
              <a:tailEnd type="none" w="lg" len="lg"/>
            </a:ln>
          </p:spPr>
        </p:cxnSp>
      </p:grpSp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/>
        </p:nvSpPr>
        <p:spPr>
          <a:xfrm>
            <a:off x="0" y="4593700"/>
            <a:ext cx="9144000" cy="549600"/>
          </a:xfrm>
          <a:prstGeom prst="rect">
            <a:avLst/>
          </a:prstGeom>
          <a:solidFill>
            <a:srgbClr val="BA3B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81" name="Shape 81"/>
          <p:cNvSpPr/>
          <p:nvPr/>
        </p:nvSpPr>
        <p:spPr>
          <a:xfrm>
            <a:off x="3473700" y="4593700"/>
            <a:ext cx="2196600" cy="549600"/>
          </a:xfrm>
          <a:prstGeom prst="rect">
            <a:avLst/>
          </a:prstGeom>
          <a:solidFill>
            <a:srgbClr val="F55C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colored">
    <p:bg>
      <p:bgPr>
        <a:solidFill>
          <a:srgbClr val="BA3B2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/>
        </p:nvSpPr>
        <p:spPr>
          <a:xfrm>
            <a:off x="0" y="4593700"/>
            <a:ext cx="9144000" cy="549600"/>
          </a:xfrm>
          <a:prstGeom prst="rect">
            <a:avLst/>
          </a:prstGeom>
          <a:solidFill>
            <a:srgbClr val="2727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85" name="Shape 85"/>
          <p:cNvSpPr/>
          <p:nvPr/>
        </p:nvSpPr>
        <p:spPr>
          <a:xfrm>
            <a:off x="3473700" y="4593700"/>
            <a:ext cx="2196600" cy="549600"/>
          </a:xfrm>
          <a:prstGeom prst="rect">
            <a:avLst/>
          </a:prstGeom>
          <a:solidFill>
            <a:srgbClr val="4F4F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" name="Shape 86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27272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7497000" cy="29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55C21"/>
              </a:buClr>
              <a:buSzPts val="2400"/>
              <a:buFont typeface="Encode Sans ExtraLight"/>
              <a:buChar char="▪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046650" y="4593850"/>
            <a:ext cx="1097400" cy="5496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rPr>
              <a:t>‹#›</a:t>
            </a:fld>
            <a:endParaRPr sz="1300" b="1" dirty="0">
              <a:solidFill>
                <a:srgbClr val="27272D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5" r:id="rId3"/>
    <p:sldLayoutId id="2147483657" r:id="rId4"/>
    <p:sldLayoutId id="2147483658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ctrTitle"/>
          </p:nvPr>
        </p:nvSpPr>
        <p:spPr>
          <a:xfrm>
            <a:off x="984050" y="0"/>
            <a:ext cx="7175700" cy="3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br>
              <a:rPr lang="pl-PL" sz="4000" dirty="0"/>
            </a:br>
            <a:br>
              <a:rPr lang="pl-PL" sz="4000" dirty="0"/>
            </a:br>
            <a:r>
              <a:rPr lang="en-US" sz="4000" dirty="0"/>
              <a:t>Power Management </a:t>
            </a:r>
            <a:br>
              <a:rPr lang="en-US" sz="4000" dirty="0"/>
            </a:br>
            <a:r>
              <a:rPr lang="en-US" sz="4000" dirty="0"/>
              <a:t>in Smart Homes</a:t>
            </a:r>
            <a:br>
              <a:rPr lang="pl-PL" dirty="0"/>
            </a:br>
            <a:br>
              <a:rPr lang="pl-PL" sz="2800" dirty="0"/>
            </a:br>
            <a:r>
              <a:rPr lang="en-US" sz="2800" dirty="0"/>
              <a:t> </a:t>
            </a:r>
            <a:r>
              <a:rPr lang="pl-PL" sz="2800" dirty="0"/>
              <a:t>E</a:t>
            </a:r>
            <a:r>
              <a:rPr lang="en-US" sz="2800" dirty="0"/>
              <a:t>nergy </a:t>
            </a:r>
            <a:r>
              <a:rPr lang="pl-PL" sz="2800" dirty="0"/>
              <a:t>U</a:t>
            </a:r>
            <a:r>
              <a:rPr lang="en-US" sz="2800" dirty="0"/>
              <a:t>sag</a:t>
            </a:r>
            <a:r>
              <a:rPr lang="pl-PL" sz="2800" dirty="0"/>
              <a:t>e A</a:t>
            </a:r>
            <a:r>
              <a:rPr lang="en-US" sz="2800" dirty="0"/>
              <a:t>nalysis </a:t>
            </a:r>
            <a:br>
              <a:rPr lang="pl-PL" sz="2800" dirty="0"/>
            </a:br>
            <a:r>
              <a:rPr lang="en-US" sz="2800" dirty="0"/>
              <a:t>and </a:t>
            </a:r>
            <a:r>
              <a:rPr lang="pl-PL" sz="2800" dirty="0"/>
              <a:t>F</a:t>
            </a:r>
            <a:r>
              <a:rPr lang="en-US" sz="2800" dirty="0"/>
              <a:t>orecasting</a:t>
            </a:r>
            <a:br>
              <a:rPr lang="pl-PL" sz="2800" dirty="0"/>
            </a:br>
            <a:br>
              <a:rPr lang="pl-PL" sz="2800" dirty="0"/>
            </a:br>
            <a:br>
              <a:rPr lang="pl-PL" sz="2800" dirty="0"/>
            </a:br>
            <a:br>
              <a:rPr lang="en-US" sz="2000" dirty="0"/>
            </a:br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3738978" y="4463013"/>
            <a:ext cx="16658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Encode Sans" panose="020B0604020202020204" charset="0"/>
              </a:rPr>
              <a:t>IOT Analytics</a:t>
            </a:r>
          </a:p>
        </p:txBody>
      </p:sp>
      <p:grpSp>
        <p:nvGrpSpPr>
          <p:cNvPr id="15" name="Shape 520"/>
          <p:cNvGrpSpPr/>
          <p:nvPr/>
        </p:nvGrpSpPr>
        <p:grpSpPr>
          <a:xfrm>
            <a:off x="4125764" y="3897400"/>
            <a:ext cx="892268" cy="566620"/>
            <a:chOff x="4610450" y="3703750"/>
            <a:chExt cx="453050" cy="332175"/>
          </a:xfrm>
        </p:grpSpPr>
        <p:sp>
          <p:nvSpPr>
            <p:cNvPr id="16" name="Shape 521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0" t="0" r="0" b="0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Shape 522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0" t="0" r="0" b="0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0305"/>
            <a:ext cx="9144000" cy="3502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451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SUBMETERS # 1, 2, 3</a:t>
            </a:r>
            <a:br>
              <a:rPr lang="en-US" dirty="0"/>
            </a:br>
            <a:r>
              <a:rPr lang="en-US" dirty="0"/>
              <a:t>DAILY OBSERVATIONS IN YEARS 2006, 2007, 2008 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600" y="1200150"/>
            <a:ext cx="7497000" cy="3393700"/>
          </a:xfrm>
        </p:spPr>
        <p:txBody>
          <a:bodyPr/>
          <a:lstStyle/>
          <a:p>
            <a:pPr algn="just"/>
            <a:r>
              <a:rPr lang="en-US" dirty="0"/>
              <a:t>Sub-meters # 1 (Kitchen) and #2 (Laundry Room) have a bigger variety, compering to the sub-meter # 3 (Water Heater and AC)</a:t>
            </a:r>
          </a:p>
          <a:p>
            <a:pPr algn="just"/>
            <a:r>
              <a:rPr lang="en-US" dirty="0"/>
              <a:t>For this reason any predictions regarding sub-meters # 1 and 2 are more uncertain</a:t>
            </a:r>
          </a:p>
          <a:p>
            <a:pPr algn="just"/>
            <a:r>
              <a:rPr lang="en-US" dirty="0"/>
              <a:t> Sub-meter # 3 is characterized by more predictable cycles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438830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396" y="110898"/>
            <a:ext cx="3729860" cy="209804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749" y="110898"/>
            <a:ext cx="3729860" cy="209804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502" y="2352374"/>
            <a:ext cx="3729860" cy="2098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856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b="0" dirty="0"/>
            </a:br>
            <a:br>
              <a:rPr lang="en-US" b="0" dirty="0"/>
            </a:br>
            <a:br>
              <a:rPr lang="en-US" b="0" dirty="0"/>
            </a:br>
            <a:r>
              <a:rPr lang="en-US" dirty="0"/>
              <a:t>SUB-METERS # 1, 2, 3</a:t>
            </a:r>
            <a:br>
              <a:rPr lang="en-US" dirty="0"/>
            </a:br>
            <a:r>
              <a:rPr lang="en-US" dirty="0"/>
              <a:t>LINEAR REGRESSION FORECAST VISUALIZATIONS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600" y="1200150"/>
            <a:ext cx="7497000" cy="3393700"/>
          </a:xfrm>
        </p:spPr>
        <p:txBody>
          <a:bodyPr/>
          <a:lstStyle/>
          <a:p>
            <a:pPr algn="just"/>
            <a:r>
              <a:rPr lang="en-US" sz="1800" dirty="0"/>
              <a:t>Two types of linear regression models were built for all three sub-metering devices</a:t>
            </a:r>
          </a:p>
          <a:p>
            <a:pPr algn="just"/>
            <a:r>
              <a:rPr lang="en-US" sz="1800" dirty="0"/>
              <a:t>First, based on daily observations and the second based on weekly observations, both of them covering the period 2007 - 2009</a:t>
            </a:r>
          </a:p>
          <a:p>
            <a:pPr algn="just"/>
            <a:r>
              <a:rPr lang="en-US" sz="1800" dirty="0"/>
              <a:t>Model based on weekly observations presented slightly better accuracy, however in general, level of accuracy is not statistically significant</a:t>
            </a:r>
          </a:p>
          <a:p>
            <a:pPr algn="just"/>
            <a:r>
              <a:rPr lang="en-US" sz="1800" dirty="0"/>
              <a:t>Trend forecast for each time series model has been visualized as follows:</a:t>
            </a:r>
          </a:p>
          <a:p>
            <a:pPr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0941795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00" y="110898"/>
            <a:ext cx="3894246" cy="219051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700" y="110898"/>
            <a:ext cx="3893500" cy="21900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4227" y="2357511"/>
            <a:ext cx="3894245" cy="2190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305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ACCURACY OF THE LINEAR REGRESSION MODELS</a:t>
            </a:r>
            <a:br>
              <a:rPr lang="en-US" dirty="0"/>
            </a:br>
            <a:r>
              <a:rPr lang="en-US" dirty="0"/>
              <a:t>SUB-METERS # 1, 2, 3</a:t>
            </a:r>
            <a:endParaRPr dirty="0"/>
          </a:p>
        </p:txBody>
      </p:sp>
      <p:graphicFrame>
        <p:nvGraphicFramePr>
          <p:cNvPr id="205" name="Shape 205"/>
          <p:cNvGraphicFramePr/>
          <p:nvPr>
            <p:extLst>
              <p:ext uri="{D42A27DB-BD31-4B8C-83A1-F6EECF244321}">
                <p14:modId xmlns:p14="http://schemas.microsoft.com/office/powerpoint/2010/main" val="3555307412"/>
              </p:ext>
            </p:extLst>
          </p:nvPr>
        </p:nvGraphicFramePr>
        <p:xfrm>
          <a:off x="554600" y="1564481"/>
          <a:ext cx="7488400" cy="2419900"/>
        </p:xfrm>
        <a:graphic>
          <a:graphicData uri="http://schemas.openxmlformats.org/drawingml/2006/table">
            <a:tbl>
              <a:tblPr>
                <a:noFill/>
                <a:tableStyleId>{BC2237DF-BC69-41C1-A727-6C4B1373EDD1}</a:tableStyleId>
              </a:tblPr>
              <a:tblGrid>
                <a:gridCol w="1872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2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2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0497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FFFFFF"/>
                        </a:solidFill>
                        <a:latin typeface="Encode Sans ExtraLight"/>
                        <a:ea typeface="Encode Sans ExtraLight"/>
                        <a:cs typeface="Encode Sans ExtraLight"/>
                        <a:sym typeface="Encode Sans Extra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rgbClr val="FFFFFF"/>
                          </a:solidFill>
                          <a:latin typeface="Encode Sans ExtraLight"/>
                          <a:ea typeface="Encode Sans ExtraLight"/>
                          <a:cs typeface="Encode Sans ExtraLight"/>
                          <a:sym typeface="Encode Sans ExtraLight"/>
                        </a:rPr>
                        <a:t>Sub-meter</a:t>
                      </a:r>
                      <a:r>
                        <a:rPr lang="en" sz="1800" b="1" baseline="0" dirty="0">
                          <a:solidFill>
                            <a:srgbClr val="FFFFFF"/>
                          </a:solidFill>
                          <a:latin typeface="Encode Sans ExtraLight"/>
                          <a:ea typeface="Encode Sans ExtraLight"/>
                          <a:cs typeface="Encode Sans ExtraLight"/>
                          <a:sym typeface="Encode Sans ExtraLight"/>
                        </a:rPr>
                        <a:t> 1</a:t>
                      </a:r>
                      <a:endParaRPr sz="1800" b="1" dirty="0">
                        <a:solidFill>
                          <a:srgbClr val="FFFFFF"/>
                        </a:solidFill>
                        <a:latin typeface="Encode Sans ExtraLight"/>
                        <a:ea typeface="Encode Sans ExtraLight"/>
                        <a:cs typeface="Encode Sans ExtraLight"/>
                        <a:sym typeface="Encode Sans Extra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rgbClr val="FFFFFF"/>
                          </a:solidFill>
                          <a:latin typeface="Encode Sans ExtraLight"/>
                          <a:ea typeface="Encode Sans ExtraLight"/>
                          <a:cs typeface="Encode Sans ExtraLight"/>
                          <a:sym typeface="Encode Sans ExtraLight"/>
                        </a:rPr>
                        <a:t>Sub-meter</a:t>
                      </a:r>
                      <a:r>
                        <a:rPr lang="en" sz="1800" b="1" baseline="0" dirty="0">
                          <a:solidFill>
                            <a:srgbClr val="FFFFFF"/>
                          </a:solidFill>
                          <a:latin typeface="Encode Sans ExtraLight"/>
                          <a:ea typeface="Encode Sans ExtraLight"/>
                          <a:cs typeface="Encode Sans ExtraLight"/>
                          <a:sym typeface="Encode Sans ExtraLight"/>
                        </a:rPr>
                        <a:t> 2</a:t>
                      </a:r>
                      <a:endParaRPr sz="1800" b="1" dirty="0">
                        <a:solidFill>
                          <a:srgbClr val="FFFFFF"/>
                        </a:solidFill>
                        <a:latin typeface="Encode Sans ExtraLight"/>
                        <a:ea typeface="Encode Sans ExtraLight"/>
                        <a:cs typeface="Encode Sans ExtraLight"/>
                        <a:sym typeface="Encode Sans Extra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rgbClr val="FFFFFF"/>
                          </a:solidFill>
                          <a:latin typeface="Encode Sans ExtraLight"/>
                          <a:ea typeface="Encode Sans ExtraLight"/>
                          <a:cs typeface="Encode Sans ExtraLight"/>
                          <a:sym typeface="Encode Sans ExtraLight"/>
                        </a:rPr>
                        <a:t>Sub-meter</a:t>
                      </a:r>
                      <a:r>
                        <a:rPr lang="en" sz="1800" b="1" baseline="0" dirty="0">
                          <a:solidFill>
                            <a:srgbClr val="FFFFFF"/>
                          </a:solidFill>
                          <a:latin typeface="Encode Sans ExtraLight"/>
                          <a:ea typeface="Encode Sans ExtraLight"/>
                          <a:cs typeface="Encode Sans ExtraLight"/>
                          <a:sym typeface="Encode Sans ExtraLight"/>
                        </a:rPr>
                        <a:t> 3</a:t>
                      </a:r>
                      <a:endParaRPr sz="1800" b="1" dirty="0">
                        <a:solidFill>
                          <a:srgbClr val="FFFFFF"/>
                        </a:solidFill>
                        <a:latin typeface="Encode Sans ExtraLight"/>
                        <a:ea typeface="Encode Sans ExtraLight"/>
                        <a:cs typeface="Encode Sans ExtraLight"/>
                        <a:sym typeface="Encode Sans Extra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4975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FFFFFF"/>
                          </a:solidFill>
                          <a:latin typeface="Encode Sans ExtraLight"/>
                          <a:ea typeface="Encode Sans ExtraLight"/>
                          <a:cs typeface="Encode Sans ExtraLight"/>
                          <a:sym typeface="Encode Sans ExtraLight"/>
                        </a:rPr>
                        <a:t>R2</a:t>
                      </a:r>
                      <a:endParaRPr sz="1800" b="1" dirty="0">
                        <a:solidFill>
                          <a:srgbClr val="FFFFFF"/>
                        </a:solidFill>
                        <a:latin typeface="Encode Sans ExtraLight"/>
                        <a:ea typeface="Encode Sans ExtraLight"/>
                        <a:cs typeface="Encode Sans ExtraLight"/>
                        <a:sym typeface="Encode Sans Extra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4F4F5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FFFFFF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0.3442</a:t>
                      </a:r>
                      <a:endParaRPr sz="1800" b="1" dirty="0">
                        <a:solidFill>
                          <a:srgbClr val="FFFFFF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4F4F5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FFFFFF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0.3342</a:t>
                      </a:r>
                      <a:endParaRPr sz="1800" b="1" dirty="0">
                        <a:solidFill>
                          <a:srgbClr val="FFFFFF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4F4F5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FFFFFF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0.369</a:t>
                      </a:r>
                      <a:endParaRPr sz="1800" b="1" dirty="0">
                        <a:solidFill>
                          <a:srgbClr val="FFFFFF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4F4F5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4975">
                <a:tc>
                  <a:txBody>
                    <a:bodyPr/>
                    <a:lstStyle/>
                    <a:p>
                      <a:pPr marL="0" lvl="0" indent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FFFFFF"/>
                        </a:solidFill>
                        <a:latin typeface="Encode Sans ExtraLight"/>
                        <a:ea typeface="Encode Sans ExtraLight"/>
                        <a:cs typeface="Encode Sans ExtraLight"/>
                        <a:sym typeface="Encode Sans Extra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 dirty="0">
                        <a:solidFill>
                          <a:srgbClr val="FFFFFF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 dirty="0">
                        <a:solidFill>
                          <a:srgbClr val="FFFFFF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 dirty="0">
                        <a:solidFill>
                          <a:srgbClr val="FFFFFF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rgbClr val="FFFFFF"/>
                          </a:solidFill>
                          <a:latin typeface="Encode Sans ExtraLight"/>
                          <a:ea typeface="Encode Sans ExtraLight"/>
                          <a:cs typeface="Encode Sans ExtraLight"/>
                          <a:sym typeface="Encode Sans ExtraLight"/>
                        </a:rPr>
                        <a:t>RMSE</a:t>
                      </a:r>
                      <a:endParaRPr sz="1800" b="1" dirty="0">
                        <a:solidFill>
                          <a:srgbClr val="FFFFFF"/>
                        </a:solidFill>
                        <a:latin typeface="Encode Sans ExtraLight"/>
                        <a:ea typeface="Encode Sans ExtraLight"/>
                        <a:cs typeface="Encode Sans ExtraLight"/>
                        <a:sym typeface="Encode Sans Extra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4F5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FFFFFF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4.148 </a:t>
                      </a:r>
                      <a:endParaRPr sz="1800" b="1" dirty="0">
                        <a:solidFill>
                          <a:srgbClr val="FFFFFF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4F5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FFFFFF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6.354 </a:t>
                      </a:r>
                      <a:endParaRPr sz="1800" b="1" dirty="0">
                        <a:solidFill>
                          <a:srgbClr val="FFFFFF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4F5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FFFFFF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6.899</a:t>
                      </a:r>
                      <a:endParaRPr sz="1800" b="1" dirty="0">
                        <a:solidFill>
                          <a:srgbClr val="FFFFFF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4D3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4D3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4F5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06" name="Shape 206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600" y="340827"/>
            <a:ext cx="7497000" cy="549600"/>
          </a:xfrm>
        </p:spPr>
        <p:txBody>
          <a:bodyPr/>
          <a:lstStyle/>
          <a:p>
            <a:pPr algn="ctr"/>
            <a:r>
              <a:rPr lang="en-US" b="0" dirty="0"/>
              <a:t>DECOMPOSITION VISUALIZATIONS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600" y="908298"/>
            <a:ext cx="7497000" cy="3538288"/>
          </a:xfrm>
        </p:spPr>
        <p:txBody>
          <a:bodyPr/>
          <a:lstStyle/>
          <a:p>
            <a:pPr algn="just"/>
            <a:r>
              <a:rPr lang="en-US" sz="2200" dirty="0"/>
              <a:t>Analyzing the trend of a time series independently of the seasonal patterns</a:t>
            </a:r>
          </a:p>
          <a:p>
            <a:pPr algn="just"/>
            <a:r>
              <a:rPr lang="en-US" sz="2200" dirty="0"/>
              <a:t>Time series were separated into three components: trend, seasonal and irregular </a:t>
            </a:r>
          </a:p>
          <a:p>
            <a:pPr algn="just"/>
            <a:r>
              <a:rPr lang="en-US" sz="2200" dirty="0"/>
              <a:t>All of the sub-meters measurements presents seasonal components</a:t>
            </a:r>
          </a:p>
          <a:p>
            <a:pPr algn="just"/>
            <a:r>
              <a:rPr lang="en-US" sz="2200" dirty="0"/>
              <a:t>Three different objects for each sub-meter has been created as follows: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9808503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SUB-METER 1: </a:t>
            </a:r>
            <a:br>
              <a:rPr lang="en-US" dirty="0"/>
            </a:br>
            <a:r>
              <a:rPr lang="en-US" dirty="0"/>
              <a:t>DECOMPOSITION VISUALISATION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7435" y="1797977"/>
            <a:ext cx="5481330" cy="114639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54" y="1142929"/>
            <a:ext cx="8443692" cy="3218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1274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SUB-METER 2: </a:t>
            </a:r>
            <a:br>
              <a:rPr lang="en-US" dirty="0"/>
            </a:br>
            <a:r>
              <a:rPr lang="en-US" dirty="0"/>
              <a:t>DECOMPOSITION VISUALISATION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63460" y="1935124"/>
            <a:ext cx="3767219" cy="126502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06" y="1139880"/>
            <a:ext cx="8449788" cy="32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1097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SUB-METER 3: </a:t>
            </a:r>
            <a:br>
              <a:rPr lang="en-US" dirty="0"/>
            </a:br>
            <a:r>
              <a:rPr lang="en-US" dirty="0"/>
              <a:t>DECOMPOSITION VISUALISATION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28546" y="2301651"/>
            <a:ext cx="3820381" cy="87659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06" y="1139880"/>
            <a:ext cx="8449788" cy="32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977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US" cap="all" dirty="0"/>
              <a:t>analysis of the power consumption dataset</a:t>
            </a:r>
            <a:endParaRPr cap="all" dirty="0"/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7497000" cy="29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just"/>
            <a:r>
              <a:rPr lang="pl-PL" dirty="0"/>
              <a:t>D</a:t>
            </a:r>
            <a:r>
              <a:rPr lang="en-US" dirty="0"/>
              <a:t>ata visualization</a:t>
            </a:r>
            <a:r>
              <a:rPr lang="pl-PL" dirty="0"/>
              <a:t> of the </a:t>
            </a:r>
            <a:r>
              <a:rPr lang="en-US" dirty="0"/>
              <a:t>meaningful</a:t>
            </a:r>
            <a:r>
              <a:rPr lang="pl-PL" dirty="0"/>
              <a:t> </a:t>
            </a:r>
            <a:r>
              <a:rPr lang="en-US" dirty="0"/>
              <a:t>time</a:t>
            </a:r>
            <a:r>
              <a:rPr lang="pl-PL" dirty="0"/>
              <a:t> </a:t>
            </a:r>
            <a:r>
              <a:rPr lang="en-US" dirty="0"/>
              <a:t>periods highlight</a:t>
            </a:r>
            <a:r>
              <a:rPr lang="pl-PL" dirty="0"/>
              <a:t>ing</a:t>
            </a:r>
            <a:r>
              <a:rPr lang="en-US" dirty="0"/>
              <a:t> patterns of power usage</a:t>
            </a:r>
            <a:endParaRPr lang="pl-PL" dirty="0"/>
          </a:p>
          <a:p>
            <a:pPr algn="just"/>
            <a:r>
              <a:rPr lang="en-US" dirty="0"/>
              <a:t>Seasonal and non-seasonal forecasting with t</a:t>
            </a:r>
            <a:r>
              <a:rPr lang="pl-PL" dirty="0"/>
              <a:t>hree </a:t>
            </a:r>
            <a:r>
              <a:rPr lang="en-US" dirty="0"/>
              <a:t>different</a:t>
            </a:r>
            <a:r>
              <a:rPr lang="pl-PL" dirty="0"/>
              <a:t> </a:t>
            </a:r>
            <a:r>
              <a:rPr lang="en-US" dirty="0"/>
              <a:t>time series regression model</a:t>
            </a:r>
            <a:r>
              <a:rPr lang="pl-PL" dirty="0"/>
              <a:t>s</a:t>
            </a:r>
            <a:endParaRPr lang="en-US" dirty="0"/>
          </a:p>
          <a:p>
            <a:pPr algn="just"/>
            <a:r>
              <a:rPr lang="en-US" dirty="0"/>
              <a:t>Recommendations</a:t>
            </a:r>
            <a:r>
              <a:rPr lang="pl-PL" dirty="0"/>
              <a:t> </a:t>
            </a:r>
            <a:r>
              <a:rPr lang="en-US" dirty="0"/>
              <a:t>for Energea</a:t>
            </a:r>
            <a:endParaRPr dirty="0"/>
          </a:p>
        </p:txBody>
      </p:sp>
      <p:sp>
        <p:nvSpPr>
          <p:cNvPr id="139" name="Shape 139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0" dirty="0"/>
              <a:t>HOLTWINTERS SIMPLE EXPONENTIAL SMOOTHING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en-US" dirty="0"/>
              <a:t>Seasonal component was removed (seasonal adjustment)</a:t>
            </a:r>
          </a:p>
          <a:p>
            <a:pPr algn="just"/>
            <a:r>
              <a:rPr lang="en-US" dirty="0"/>
              <a:t>The results of the prediction show very consistent forecast for all sub-meters </a:t>
            </a:r>
          </a:p>
          <a:p>
            <a:pPr algn="just"/>
            <a:r>
              <a:rPr lang="en-US" dirty="0"/>
              <a:t>Plots depicting the forecasted area are presented as follows: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675032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41" y="93035"/>
            <a:ext cx="3920859" cy="22054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700" y="84139"/>
            <a:ext cx="3936675" cy="221437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628" y="2411860"/>
            <a:ext cx="3812743" cy="214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9771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CONCLUSIONS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600" y="910975"/>
            <a:ext cx="7497000" cy="3393700"/>
          </a:xfrm>
        </p:spPr>
        <p:txBody>
          <a:bodyPr/>
          <a:lstStyle/>
          <a:p>
            <a:pPr algn="just"/>
            <a:r>
              <a:rPr lang="en-US" sz="2000" dirty="0">
                <a:latin typeface="Encode Sans" panose="020B0604020202020204" charset="0"/>
              </a:rPr>
              <a:t>The goal of the project was partially achieved</a:t>
            </a:r>
          </a:p>
          <a:p>
            <a:pPr algn="just"/>
            <a:r>
              <a:rPr lang="en-US" sz="2000" dirty="0">
                <a:latin typeface="Encode Sans" panose="020B0604020202020204" charset="0"/>
              </a:rPr>
              <a:t>The analysis disclosed detailed the overall picture of the power consumption within three years, based on daily, weekly and annual observations</a:t>
            </a:r>
          </a:p>
          <a:p>
            <a:pPr algn="just"/>
            <a:r>
              <a:rPr lang="en-US" sz="2000" dirty="0">
                <a:latin typeface="Encode Sans" panose="020B0604020202020204" charset="0"/>
              </a:rPr>
              <a:t>The results of the prediction – linear regression models – presented low accuracy, current analysis doesn’t indicate statistically significant  correlations </a:t>
            </a:r>
          </a:p>
          <a:p>
            <a:pPr algn="just"/>
            <a:r>
              <a:rPr lang="en-US" sz="2000" dirty="0">
                <a:latin typeface="Encode Sans" panose="020B0604020202020204" charset="0"/>
              </a:rPr>
              <a:t>HoltWinters forecasts seem to be more exact and conservative approach than linear regression models 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1563960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RECOMMENDATIONS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600" y="910974"/>
            <a:ext cx="7497000" cy="3682875"/>
          </a:xfrm>
        </p:spPr>
        <p:txBody>
          <a:bodyPr>
            <a:noAutofit/>
          </a:bodyPr>
          <a:lstStyle/>
          <a:p>
            <a:pPr algn="just"/>
            <a:r>
              <a:rPr lang="en-US" sz="1800" dirty="0">
                <a:latin typeface="Encode Sans" panose="020B0604020202020204" charset="0"/>
              </a:rPr>
              <a:t>Future</a:t>
            </a:r>
            <a:r>
              <a:rPr lang="pl-PL" sz="1800" dirty="0">
                <a:latin typeface="Encode Sans" panose="020B0604020202020204" charset="0"/>
              </a:rPr>
              <a:t> </a:t>
            </a:r>
            <a:r>
              <a:rPr lang="en-US" sz="1800" dirty="0">
                <a:latin typeface="Encode Sans" panose="020B0604020202020204" charset="0"/>
              </a:rPr>
              <a:t>analysis</a:t>
            </a:r>
            <a:r>
              <a:rPr lang="pl-PL" sz="1800" dirty="0">
                <a:latin typeface="Encode Sans" panose="020B0604020202020204" charset="0"/>
              </a:rPr>
              <a:t> </a:t>
            </a:r>
            <a:r>
              <a:rPr lang="en-US" sz="1800" dirty="0">
                <a:latin typeface="Encode Sans" panose="020B0604020202020204" charset="0"/>
              </a:rPr>
              <a:t>requires improvements </a:t>
            </a:r>
            <a:r>
              <a:rPr lang="pl-PL" sz="1800" dirty="0">
                <a:latin typeface="Encode Sans" panose="020B0604020202020204" charset="0"/>
              </a:rPr>
              <a:t>in</a:t>
            </a:r>
            <a:r>
              <a:rPr lang="en-US" sz="1800" dirty="0">
                <a:latin typeface="Encode Sans" panose="020B0604020202020204" charset="0"/>
              </a:rPr>
              <a:t> data collection</a:t>
            </a:r>
          </a:p>
          <a:p>
            <a:pPr algn="just"/>
            <a:r>
              <a:rPr lang="en-US" sz="1800" dirty="0">
                <a:latin typeface="Encode Sans" panose="020B0604020202020204" charset="0"/>
              </a:rPr>
              <a:t>Data measured by sub-meter # 3 should be further divided into two categories: water heater and AC, as 75 % of the total power usage is measured by sub-meter # 3</a:t>
            </a:r>
          </a:p>
          <a:p>
            <a:pPr algn="just"/>
            <a:r>
              <a:rPr lang="en-US" sz="1800" dirty="0">
                <a:latin typeface="Encode Sans" panose="020B0604020202020204" charset="0"/>
              </a:rPr>
              <a:t>Customer friendly analysis could be delivered to households with additional tips regarding energy and money savings</a:t>
            </a:r>
          </a:p>
          <a:p>
            <a:pPr algn="just"/>
            <a:r>
              <a:rPr lang="en-US" sz="1800" dirty="0">
                <a:latin typeface="Encode Sans" panose="020B0604020202020204" charset="0"/>
              </a:rPr>
              <a:t>Considering and exploring new, technologically advanced solutions of data collection as well as power management </a:t>
            </a:r>
          </a:p>
          <a:p>
            <a:pPr algn="just"/>
            <a:r>
              <a:rPr lang="en-US" sz="1800" dirty="0">
                <a:latin typeface="Encode Sans" panose="020B0604020202020204" charset="0"/>
              </a:rPr>
              <a:t>Further analysis in order to create energy model of buildings may be considered          </a:t>
            </a:r>
          </a:p>
          <a:p>
            <a:endParaRPr lang="pl-PL" dirty="0">
              <a:latin typeface="Encode Sans" panose="020B060402020202020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8449582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 idx="4294967295"/>
          </p:nvPr>
        </p:nvSpPr>
        <p:spPr>
          <a:xfrm>
            <a:off x="105104" y="1387011"/>
            <a:ext cx="4466896" cy="37564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1200"/>
              </a:spcBef>
            </a:pPr>
            <a:br>
              <a:rPr lang="pl-PL" dirty="0">
                <a:solidFill>
                  <a:schemeClr val="bg1"/>
                </a:solidFill>
                <a:latin typeface="Encode Sans" panose="020B0604020202020204" charset="0"/>
              </a:rPr>
            </a:br>
            <a:br>
              <a:rPr lang="pl-PL" dirty="0">
                <a:solidFill>
                  <a:schemeClr val="bg1"/>
                </a:solidFill>
                <a:latin typeface="Encode Sans" panose="020B0604020202020204" charset="0"/>
              </a:rPr>
            </a:br>
            <a:br>
              <a:rPr lang="pl-PL" dirty="0">
                <a:solidFill>
                  <a:schemeClr val="bg1"/>
                </a:solidFill>
                <a:latin typeface="Encode Sans" panose="020B0604020202020204" charset="0"/>
              </a:rPr>
            </a:br>
            <a:br>
              <a:rPr lang="pl-PL" dirty="0">
                <a:solidFill>
                  <a:schemeClr val="bg1"/>
                </a:solidFill>
                <a:latin typeface="Encode Sans" panose="020B0604020202020204" charset="0"/>
              </a:rPr>
            </a:br>
            <a:br>
              <a:rPr lang="pl-PL" dirty="0">
                <a:solidFill>
                  <a:schemeClr val="bg1"/>
                </a:solidFill>
                <a:latin typeface="Encode Sans" panose="020B0604020202020204" charset="0"/>
              </a:rPr>
            </a:br>
            <a:br>
              <a:rPr lang="pl-PL" dirty="0">
                <a:solidFill>
                  <a:schemeClr val="bg1"/>
                </a:solidFill>
                <a:latin typeface="Encode Sans" panose="020B0604020202020204" charset="0"/>
              </a:rPr>
            </a:br>
            <a:r>
              <a:rPr lang="en-US" dirty="0">
                <a:solidFill>
                  <a:schemeClr val="bg1"/>
                </a:solidFill>
                <a:latin typeface="Encode Sans" panose="020B0604020202020204" charset="0"/>
              </a:rPr>
              <a:t>IOT Analytics</a:t>
            </a:r>
            <a:r>
              <a:rPr lang="pl-PL" dirty="0">
                <a:solidFill>
                  <a:schemeClr val="bg1"/>
                </a:solidFill>
                <a:latin typeface="Encode Sans" panose="020B0604020202020204" charset="0"/>
              </a:rPr>
              <a:t> </a:t>
            </a:r>
            <a:endParaRPr dirty="0">
              <a:solidFill>
                <a:schemeClr val="bg1"/>
              </a:solidFill>
              <a:latin typeface="Encode Sans" panose="020B0604020202020204" charset="0"/>
            </a:endParaRPr>
          </a:p>
        </p:txBody>
      </p:sp>
      <p:sp>
        <p:nvSpPr>
          <p:cNvPr id="190" name="Shape 190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 dirty="0"/>
          </a:p>
        </p:txBody>
      </p:sp>
      <p:pic>
        <p:nvPicPr>
          <p:cNvPr id="1026" name="Picture 2" descr="http://885thejewel.com/wp-content/uploads/yourstorycom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2483" y="0"/>
            <a:ext cx="6541517" cy="3586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Shape 520"/>
          <p:cNvGrpSpPr/>
          <p:nvPr/>
        </p:nvGrpSpPr>
        <p:grpSpPr>
          <a:xfrm>
            <a:off x="417630" y="3176583"/>
            <a:ext cx="936164" cy="630620"/>
            <a:chOff x="4610450" y="3703750"/>
            <a:chExt cx="453050" cy="332175"/>
          </a:xfrm>
        </p:grpSpPr>
        <p:sp>
          <p:nvSpPr>
            <p:cNvPr id="6" name="Shape 521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0" t="0" r="0" b="0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Shape 522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0" t="0" r="0" b="0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LESSONS LEARNED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600" y="954122"/>
            <a:ext cx="7497000" cy="3639728"/>
          </a:xfrm>
        </p:spPr>
        <p:txBody>
          <a:bodyPr/>
          <a:lstStyle/>
          <a:p>
            <a:pPr algn="just"/>
            <a:r>
              <a:rPr lang="en-US" sz="1600" dirty="0"/>
              <a:t>Complex approach to the project – from importing the dataset to data manipulation, forecasting and reaching the final conclusions</a:t>
            </a:r>
          </a:p>
          <a:p>
            <a:pPr algn="just"/>
            <a:r>
              <a:rPr lang="en-US" sz="1600" dirty="0"/>
              <a:t>Useful data manipulation techniques with dplyr</a:t>
            </a:r>
          </a:p>
          <a:p>
            <a:pPr algn="just"/>
            <a:r>
              <a:rPr lang="en-US" sz="1600" dirty="0"/>
              <a:t>Concept of time series learned through practice</a:t>
            </a:r>
          </a:p>
          <a:p>
            <a:pPr algn="just"/>
            <a:r>
              <a:rPr lang="en-US" sz="1600" dirty="0"/>
              <a:t>Overcoming minor and major problems with Rstudio</a:t>
            </a:r>
          </a:p>
          <a:p>
            <a:pPr algn="just"/>
            <a:r>
              <a:rPr lang="en-US" sz="1600" dirty="0"/>
              <a:t>Ability to handle unknown subject matter</a:t>
            </a:r>
          </a:p>
          <a:p>
            <a:pPr algn="just"/>
            <a:r>
              <a:rPr lang="en-US" sz="1600" dirty="0"/>
              <a:t>Next opportunity to practice forecasting </a:t>
            </a:r>
          </a:p>
          <a:p>
            <a:pPr algn="just"/>
            <a:r>
              <a:rPr lang="en-US" sz="1600" dirty="0"/>
              <a:t>Presentation as an important tool for communicating results       </a:t>
            </a:r>
          </a:p>
          <a:p>
            <a:pPr algn="just"/>
            <a:r>
              <a:rPr lang="en-US" sz="1600" dirty="0"/>
              <a:t>Clear plan of action keeping the right balance between challenge and learning</a:t>
            </a:r>
          </a:p>
          <a:p>
            <a:pPr algn="just"/>
            <a:r>
              <a:rPr lang="en-US" sz="1600" dirty="0"/>
              <a:t>Always turn off the lights when leaving the room</a:t>
            </a:r>
          </a:p>
          <a:p>
            <a:pPr algn="just"/>
            <a:endParaRPr lang="en-US" sz="16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948198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PERIODS OF TIME TO VISUALIZE: </a:t>
            </a:r>
            <a:br>
              <a:rPr lang="en-US" dirty="0"/>
            </a:br>
            <a:r>
              <a:rPr lang="en-US" dirty="0"/>
              <a:t>DAY, WEEK, YEAR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600" y="1017142"/>
            <a:ext cx="7497000" cy="3129308"/>
          </a:xfrm>
        </p:spPr>
        <p:txBody>
          <a:bodyPr/>
          <a:lstStyle/>
          <a:p>
            <a:pPr algn="justLow"/>
            <a:r>
              <a:rPr lang="en-US" dirty="0"/>
              <a:t>Daily power consumption: January 9</a:t>
            </a:r>
            <a:r>
              <a:rPr lang="en-US" baseline="30000" dirty="0"/>
              <a:t>th</a:t>
            </a:r>
            <a:r>
              <a:rPr lang="en-US" dirty="0"/>
              <a:t> in 2007, 2008 and 2009 </a:t>
            </a:r>
          </a:p>
          <a:p>
            <a:pPr algn="justLow"/>
            <a:r>
              <a:rPr lang="en-US" dirty="0">
                <a:solidFill>
                  <a:schemeClr val="bg1"/>
                </a:solidFill>
              </a:rPr>
              <a:t>Weekly routine</a:t>
            </a:r>
            <a:r>
              <a:rPr lang="en-US" dirty="0"/>
              <a:t>: regular behaviors during the course of a week (2</a:t>
            </a:r>
            <a:r>
              <a:rPr lang="en-US" baseline="30000" dirty="0"/>
              <a:t>nd</a:t>
            </a:r>
            <a:r>
              <a:rPr lang="en-US" dirty="0"/>
              <a:t> week of March)</a:t>
            </a:r>
          </a:p>
          <a:p>
            <a:pPr algn="justLow"/>
            <a:r>
              <a:rPr lang="en-US" dirty="0"/>
              <a:t>Year: illustrating seasonal patterns (years: 2007, 2008 and 2008)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800448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DAILY POWER CONSUMPTION: </a:t>
            </a:r>
            <a:br>
              <a:rPr lang="en-US" dirty="0"/>
            </a:br>
            <a:r>
              <a:rPr lang="en-US" dirty="0"/>
              <a:t>JANUARY 9</a:t>
            </a:r>
            <a:r>
              <a:rPr lang="en-US" baseline="30000" dirty="0"/>
              <a:t>TH</a:t>
            </a:r>
            <a:r>
              <a:rPr lang="en-US" dirty="0"/>
              <a:t> 2007, 2008, 2009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408" y="910974"/>
            <a:ext cx="7497000" cy="3682876"/>
          </a:xfrm>
        </p:spPr>
        <p:txBody>
          <a:bodyPr/>
          <a:lstStyle/>
          <a:p>
            <a:pPr marL="76200" indent="0" algn="ctr">
              <a:buNone/>
            </a:pPr>
            <a:r>
              <a:rPr lang="en-US" sz="1900" b="1" dirty="0"/>
              <a:t>Similar daily pattern of energy usage within all the years:</a:t>
            </a:r>
          </a:p>
          <a:p>
            <a:pPr algn="just"/>
            <a:r>
              <a:rPr lang="en-US" sz="1900" dirty="0"/>
              <a:t>Kitchen appliances are usually used around dinner time</a:t>
            </a:r>
          </a:p>
          <a:p>
            <a:pPr algn="just"/>
            <a:r>
              <a:rPr lang="en-US" sz="1900" dirty="0"/>
              <a:t>Sub-meter measuring water heater and AC usage presents strong regularity</a:t>
            </a:r>
          </a:p>
          <a:p>
            <a:pPr algn="just"/>
            <a:r>
              <a:rPr lang="en-US" sz="1900" dirty="0"/>
              <a:t>Peak in the laundry room in 2007 (Tuesday) represents a laundry day </a:t>
            </a:r>
          </a:p>
          <a:p>
            <a:pPr algn="just"/>
            <a:r>
              <a:rPr lang="en-US" sz="1900" dirty="0"/>
              <a:t>In 2007 and 2008 Tuesday was often - but not the only -  laundry day and this pattern was slightly changed in 2009 (most of the laundry was done on Wednesdays and weekends) </a:t>
            </a:r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539281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1459"/>
            <a:ext cx="9144000" cy="3486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20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WEEKLY POWER CONSUMPTION: </a:t>
            </a:r>
            <a:br>
              <a:rPr lang="en-US" dirty="0"/>
            </a:br>
            <a:r>
              <a:rPr lang="en-US" dirty="0"/>
              <a:t>2nd WEEK OF MARCH 2007, 2008, 2009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endParaRPr lang="en-US" sz="2000" dirty="0"/>
          </a:p>
          <a:p>
            <a:pPr algn="just"/>
            <a:r>
              <a:rPr lang="en-US" dirty="0"/>
              <a:t>Patterns are quite regular, there are no unexpected changes within any sub-metering device </a:t>
            </a:r>
          </a:p>
          <a:p>
            <a:pPr algn="just"/>
            <a:r>
              <a:rPr lang="en-US" dirty="0"/>
              <a:t>Noticeable peak in years 2007 and 2008 is related to more intense usage of appliances in the laundry room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311863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5810"/>
            <a:ext cx="9144000" cy="3511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423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ANNUAL POWER CONSUMPTION:</a:t>
            </a:r>
            <a:br>
              <a:rPr lang="en-US" dirty="0"/>
            </a:br>
            <a:r>
              <a:rPr lang="en-US" dirty="0"/>
              <a:t>2007, 2008, 2009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600" y="1200150"/>
            <a:ext cx="7497000" cy="3393700"/>
          </a:xfrm>
        </p:spPr>
        <p:txBody>
          <a:bodyPr/>
          <a:lstStyle/>
          <a:p>
            <a:pPr algn="just"/>
            <a:r>
              <a:rPr lang="en-US" sz="1600" dirty="0"/>
              <a:t>Significant (10 watt-hours) increase in power usage related to sub-meter # 3 (AC and water heater) in years 2007 and 2008, compering to 2006</a:t>
            </a:r>
          </a:p>
          <a:p>
            <a:pPr algn="just"/>
            <a:r>
              <a:rPr lang="en-US" sz="1600" dirty="0"/>
              <a:t>Lack of information about local climate is an important drawback </a:t>
            </a:r>
          </a:p>
          <a:p>
            <a:pPr algn="just"/>
            <a:r>
              <a:rPr lang="en-US" sz="1600" dirty="0"/>
              <a:t>Increase in sub-meter # 3 is related to summer as well as winter months (example: Power consumption 2009) which may be caused by AC usage during summer and heating in cold months </a:t>
            </a:r>
          </a:p>
          <a:p>
            <a:pPr algn="just"/>
            <a:r>
              <a:rPr lang="en-US" sz="1600" dirty="0"/>
              <a:t>Lack of information regarding proportion of AC power usage vs water heater is an important shortcoming     </a:t>
            </a:r>
          </a:p>
          <a:p>
            <a:pPr algn="just"/>
            <a:r>
              <a:rPr lang="en-US" sz="1600" dirty="0"/>
              <a:t>There is no strong pattern related to a day of laundry however some mentioned earlier generalizations are possible within an annual context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459372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8313"/>
            <a:ext cx="9144000" cy="3486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174420"/>
      </p:ext>
    </p:extLst>
  </p:cSld>
  <p:clrMapOvr>
    <a:masterClrMapping/>
  </p:clrMapOvr>
</p:sld>
</file>

<file path=ppt/theme/theme1.xml><?xml version="1.0" encoding="utf-8"?>
<a:theme xmlns:a="http://schemas.openxmlformats.org/drawingml/2006/main" name="Laert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2690</TotalTime>
  <Words>822</Words>
  <Application>Microsoft Office PowerPoint</Application>
  <PresentationFormat>Pokaz na ekranie (16:9)</PresentationFormat>
  <Paragraphs>105</Paragraphs>
  <Slides>25</Slides>
  <Notes>4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25</vt:i4>
      </vt:variant>
    </vt:vector>
  </HeadingPairs>
  <TitlesOfParts>
    <vt:vector size="29" baseType="lpstr">
      <vt:lpstr>Arial</vt:lpstr>
      <vt:lpstr>Encode Sans ExtraLight</vt:lpstr>
      <vt:lpstr>Encode Sans</vt:lpstr>
      <vt:lpstr>Laertes template</vt:lpstr>
      <vt:lpstr>  Power Management  in Smart Homes   Energy Usage Analysis  and Forecasting    </vt:lpstr>
      <vt:lpstr>analysis of the power consumption dataset</vt:lpstr>
      <vt:lpstr>PERIODS OF TIME TO VISUALIZE:  DAY, WEEK, YEAR</vt:lpstr>
      <vt:lpstr>DAILY POWER CONSUMPTION:  JANUARY 9TH 2007, 2008, 2009 </vt:lpstr>
      <vt:lpstr>Prezentacja programu PowerPoint</vt:lpstr>
      <vt:lpstr>WEEKLY POWER CONSUMPTION:  2nd WEEK OF MARCH 2007, 2008, 2009</vt:lpstr>
      <vt:lpstr>Prezentacja programu PowerPoint</vt:lpstr>
      <vt:lpstr>ANNUAL POWER CONSUMPTION: 2007, 2008, 2009</vt:lpstr>
      <vt:lpstr>Prezentacja programu PowerPoint</vt:lpstr>
      <vt:lpstr>Prezentacja programu PowerPoint</vt:lpstr>
      <vt:lpstr>SUBMETERS # 1, 2, 3 DAILY OBSERVATIONS IN YEARS 2006, 2007, 2008  </vt:lpstr>
      <vt:lpstr>Prezentacja programu PowerPoint</vt:lpstr>
      <vt:lpstr>   SUB-METERS # 1, 2, 3 LINEAR REGRESSION FORECAST VISUALIZATIONS</vt:lpstr>
      <vt:lpstr>Prezentacja programu PowerPoint</vt:lpstr>
      <vt:lpstr>ACCURACY OF THE LINEAR REGRESSION MODELS SUB-METERS # 1, 2, 3</vt:lpstr>
      <vt:lpstr>DECOMPOSITION VISUALIZATIONS</vt:lpstr>
      <vt:lpstr>SUB-METER 1:  DECOMPOSITION VISUALISATION </vt:lpstr>
      <vt:lpstr>SUB-METER 2:  DECOMPOSITION VISUALISATION </vt:lpstr>
      <vt:lpstr>SUB-METER 3:  DECOMPOSITION VISUALISATION </vt:lpstr>
      <vt:lpstr>HOLTWINTERS SIMPLE EXPONENTIAL SMOOTHING</vt:lpstr>
      <vt:lpstr>Prezentacja programu PowerPoint</vt:lpstr>
      <vt:lpstr>CONCLUSIONS </vt:lpstr>
      <vt:lpstr>RECOMMENDATIONS</vt:lpstr>
      <vt:lpstr>      IOT Analytics </vt:lpstr>
      <vt:lpstr>LESSONS LEARNED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Power Management  in Smart Homes   - Power Usage Analytics -    </dc:title>
  <dc:creator>Ewa Lipska</dc:creator>
  <cp:lastModifiedBy>Ewa Lipska</cp:lastModifiedBy>
  <cp:revision>89</cp:revision>
  <dcterms:modified xsi:type="dcterms:W3CDTF">2018-05-30T15:25:57Z</dcterms:modified>
</cp:coreProperties>
</file>